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25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75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o + 1 Immagine">
  <p:cSld name="Testo + 1 Immagine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521493" y="549276"/>
            <a:ext cx="6750844" cy="143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521493" y="1989139"/>
            <a:ext cx="6750844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06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1572">
          <p15:clr>
            <a:srgbClr val="FBAE40"/>
          </p15:clr>
        </p15:guide>
        <p15:guide id="9" pos="438">
          <p15:clr>
            <a:srgbClr val="FBAE40"/>
          </p15:clr>
        </p15:guide>
        <p15:guide id="10" pos="4974">
          <p15:clr>
            <a:srgbClr val="FBAE40"/>
          </p15:clr>
        </p15:guide>
        <p15:guide id="11" pos="6108">
          <p15:clr>
            <a:srgbClr val="FBAE40"/>
          </p15:clr>
        </p15:guide>
        <p15:guide id="12" pos="724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ella">
  <p:cSld name="Tabella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521494" y="549276"/>
            <a:ext cx="3780000" cy="143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4842506" y="549276"/>
            <a:ext cx="3780000" cy="1439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06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1572">
          <p15:clr>
            <a:srgbClr val="FBAE40"/>
          </p15:clr>
        </p15:guide>
        <p15:guide id="9" pos="438">
          <p15:clr>
            <a:srgbClr val="FBAE40"/>
          </p15:clr>
        </p15:guide>
        <p15:guide id="10" pos="4974">
          <p15:clr>
            <a:srgbClr val="FBAE40"/>
          </p15:clr>
        </p15:guide>
        <p15:guide id="11" pos="6108">
          <p15:clr>
            <a:srgbClr val="FBAE40"/>
          </p15:clr>
        </p15:guide>
        <p15:guide id="12" pos="72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esto + 1 Immagine">
  <p:cSld name="2_Testo + 1 Immagine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521494" y="549276"/>
            <a:ext cx="3780000" cy="143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3"/>
          <p:cNvSpPr/>
          <p:nvPr>
            <p:ph idx="2" type="pic"/>
          </p:nvPr>
        </p:nvSpPr>
        <p:spPr>
          <a:xfrm>
            <a:off x="4572001" y="549275"/>
            <a:ext cx="4050506" cy="57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3" type="body"/>
          </p:nvPr>
        </p:nvSpPr>
        <p:spPr>
          <a:xfrm>
            <a:off x="521494" y="1989139"/>
            <a:ext cx="3780000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06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1572">
          <p15:clr>
            <a:srgbClr val="FBAE40"/>
          </p15:clr>
        </p15:guide>
        <p15:guide id="9" pos="438">
          <p15:clr>
            <a:srgbClr val="FBAE40"/>
          </p15:clr>
        </p15:guide>
        <p15:guide id="10" pos="4974">
          <p15:clr>
            <a:srgbClr val="FBAE40"/>
          </p15:clr>
        </p15:guide>
        <p15:guide id="11" pos="6108">
          <p15:clr>
            <a:srgbClr val="FBAE40"/>
          </p15:clr>
        </p15:guide>
        <p15:guide id="12" pos="72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sto + 1 Immagine">
  <p:cSld name="1_Testo + 1 Immagine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21494" y="549275"/>
            <a:ext cx="3780000" cy="57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4"/>
          <p:cNvSpPr/>
          <p:nvPr>
            <p:ph idx="2" type="pic"/>
          </p:nvPr>
        </p:nvSpPr>
        <p:spPr>
          <a:xfrm>
            <a:off x="4572001" y="549275"/>
            <a:ext cx="4050506" cy="57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06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1572">
          <p15:clr>
            <a:srgbClr val="FBAE40"/>
          </p15:clr>
        </p15:guide>
        <p15:guide id="9" pos="438">
          <p15:clr>
            <a:srgbClr val="FBAE40"/>
          </p15:clr>
        </p15:guide>
        <p15:guide id="10" pos="4974">
          <p15:clr>
            <a:srgbClr val="FBAE40"/>
          </p15:clr>
        </p15:guide>
        <p15:guide id="11" pos="6108">
          <p15:clr>
            <a:srgbClr val="FBAE40"/>
          </p15:clr>
        </p15:guide>
        <p15:guide id="12" pos="724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onne Txt + Img">
  <p:cSld name="3 colonne Txt + Img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>
            <p:ph idx="2" type="pic"/>
          </p:nvPr>
        </p:nvSpPr>
        <p:spPr>
          <a:xfrm>
            <a:off x="521494" y="1484314"/>
            <a:ext cx="2430000" cy="1945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21494" y="3855459"/>
            <a:ext cx="2430000" cy="2453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2222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5"/>
          <p:cNvSpPr/>
          <p:nvPr>
            <p:ph idx="3" type="pic"/>
          </p:nvPr>
        </p:nvSpPr>
        <p:spPr>
          <a:xfrm>
            <a:off x="3371850" y="1484313"/>
            <a:ext cx="2430000" cy="1945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4" type="body"/>
          </p:nvPr>
        </p:nvSpPr>
        <p:spPr>
          <a:xfrm>
            <a:off x="3371850" y="3855459"/>
            <a:ext cx="2430000" cy="2453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2222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5"/>
          <p:cNvSpPr/>
          <p:nvPr>
            <p:ph idx="5" type="pic"/>
          </p:nvPr>
        </p:nvSpPr>
        <p:spPr>
          <a:xfrm>
            <a:off x="6193140" y="1484313"/>
            <a:ext cx="2430000" cy="1945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6" type="body"/>
          </p:nvPr>
        </p:nvSpPr>
        <p:spPr>
          <a:xfrm>
            <a:off x="6193140" y="3855459"/>
            <a:ext cx="2430000" cy="2453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2222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7" type="body"/>
          </p:nvPr>
        </p:nvSpPr>
        <p:spPr>
          <a:xfrm>
            <a:off x="521494" y="548494"/>
            <a:ext cx="8101013" cy="467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pos="2819">
          <p15:clr>
            <a:srgbClr val="FBAE40"/>
          </p15:clr>
        </p15:guide>
        <p15:guide id="3" pos="2479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438">
          <p15:clr>
            <a:srgbClr val="FBAE40"/>
          </p15:clr>
        </p15:guide>
        <p15:guide id="9" pos="5201">
          <p15:clr>
            <a:srgbClr val="FBAE40"/>
          </p15:clr>
        </p15:guide>
        <p15:guide id="10" pos="4883">
          <p15:clr>
            <a:srgbClr val="FBAE40"/>
          </p15:clr>
        </p15:guide>
        <p15:guide id="11" pos="7242">
          <p15:clr>
            <a:srgbClr val="FBAE40"/>
          </p15:clr>
        </p15:guide>
        <p15:guide id="12" orient="horz" pos="2160">
          <p15:clr>
            <a:srgbClr val="FBAE40"/>
          </p15:clr>
        </p15:guide>
        <p15:guide id="13" orient="horz" pos="9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etto + Immagine">
  <p:cSld name="Titoletto + Immagine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>
            <p:ph idx="2" type="pic"/>
          </p:nvPr>
        </p:nvSpPr>
        <p:spPr>
          <a:xfrm>
            <a:off x="521494" y="1484313"/>
            <a:ext cx="8101013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521494" y="548494"/>
            <a:ext cx="8101013" cy="467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5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438">
          <p15:clr>
            <a:srgbClr val="FBAE40"/>
          </p15:clr>
        </p15:guide>
        <p15:guide id="5" pos="7242">
          <p15:clr>
            <a:srgbClr val="FBAE40"/>
          </p15:clr>
        </p15:guide>
        <p15:guide id="6" orient="horz" pos="9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etto + vuoto">
  <p:cSld name="Titoletto + vuoto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521494" y="548494"/>
            <a:ext cx="8101013" cy="467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5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438">
          <p15:clr>
            <a:srgbClr val="FBAE40"/>
          </p15:clr>
        </p15:guide>
        <p15:guide id="5" pos="7242">
          <p15:clr>
            <a:srgbClr val="FBAE40"/>
          </p15:clr>
        </p15:guide>
        <p15:guide id="6" orient="horz" pos="9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a + didascalia">
  <p:cSld name="Immagina + didascalia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>
            <p:ph idx="2" type="pic"/>
          </p:nvPr>
        </p:nvSpPr>
        <p:spPr>
          <a:xfrm>
            <a:off x="521494" y="549276"/>
            <a:ext cx="8101013" cy="4824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521494" y="5373689"/>
            <a:ext cx="8101013" cy="935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6666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385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438">
          <p15:clr>
            <a:srgbClr val="FBAE40"/>
          </p15:clr>
        </p15:guide>
        <p15:guide id="5" pos="7242">
          <p15:clr>
            <a:srgbClr val="FBAE40"/>
          </p15:clr>
        </p15:guide>
        <p15:guide id="6" orient="horz" pos="36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accen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ctrTitle"/>
          </p:nvPr>
        </p:nvSpPr>
        <p:spPr>
          <a:xfrm>
            <a:off x="521494" y="1989137"/>
            <a:ext cx="6750844" cy="2879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b="1" sz="4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521494" y="4868863"/>
            <a:ext cx="6750844" cy="1439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1494" y="549275"/>
            <a:ext cx="602309" cy="58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06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1572">
          <p15:clr>
            <a:srgbClr val="FBAE40"/>
          </p15:clr>
        </p15:guide>
        <p15:guide id="9" pos="438">
          <p15:clr>
            <a:srgbClr val="FBAE40"/>
          </p15:clr>
        </p15:guide>
        <p15:guide id="10" pos="4974">
          <p15:clr>
            <a:srgbClr val="FBAE40"/>
          </p15:clr>
        </p15:guide>
        <p15:guide id="11" pos="6108">
          <p15:clr>
            <a:srgbClr val="FBAE40"/>
          </p15:clr>
        </p15:guide>
        <p15:guide id="12" pos="72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showMasterSp="0">
  <p:cSld name="2_Title Slide">
    <p:bg>
      <p:bgPr>
        <a:solidFill>
          <a:schemeClr val="accen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521494" y="1989137"/>
            <a:ext cx="6750844" cy="2879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b="1" sz="4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521494" y="4868863"/>
            <a:ext cx="6750844" cy="1439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1494" y="549275"/>
            <a:ext cx="602309" cy="58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06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1572">
          <p15:clr>
            <a:srgbClr val="FBAE40"/>
          </p15:clr>
        </p15:guide>
        <p15:guide id="9" pos="438">
          <p15:clr>
            <a:srgbClr val="FBAE40"/>
          </p15:clr>
        </p15:guide>
        <p15:guide id="10" pos="4974">
          <p15:clr>
            <a:srgbClr val="FBAE40"/>
          </p15:clr>
        </p15:guide>
        <p15:guide id="11" pos="6108">
          <p15:clr>
            <a:srgbClr val="FBAE40"/>
          </p15:clr>
        </p15:guide>
        <p15:guide id="12" pos="72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solidFill>
          <a:schemeClr val="accen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ctrTitle"/>
          </p:nvPr>
        </p:nvSpPr>
        <p:spPr>
          <a:xfrm>
            <a:off x="521494" y="1989137"/>
            <a:ext cx="4964906" cy="2879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Verdana"/>
              <a:buNone/>
              <a:defRPr b="1" sz="412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521494" y="4868863"/>
            <a:ext cx="4969509" cy="14398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875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1494" y="549275"/>
            <a:ext cx="602309" cy="588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/>
          <p:nvPr>
            <p:ph idx="2" type="pic"/>
          </p:nvPr>
        </p:nvSpPr>
        <p:spPr>
          <a:xfrm>
            <a:off x="5922169" y="0"/>
            <a:ext cx="3221831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/>
              </a:buClr>
              <a:buSzPts val="1875"/>
              <a:buFont typeface="Arial"/>
              <a:buNone/>
              <a:defRPr b="0" i="0" sz="1875" u="none" cap="none" strike="noStrik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06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1572">
          <p15:clr>
            <a:srgbClr val="FBAE40"/>
          </p15:clr>
        </p15:guide>
        <p15:guide id="9" pos="438">
          <p15:clr>
            <a:srgbClr val="FBAE40"/>
          </p15:clr>
        </p15:guide>
        <p15:guide id="10" pos="4974">
          <p15:clr>
            <a:srgbClr val="FBAE40"/>
          </p15:clr>
        </p15:guide>
        <p15:guide id="11" pos="6108">
          <p15:clr>
            <a:srgbClr val="FBAE40"/>
          </p15:clr>
        </p15:guide>
        <p15:guide id="12" pos="72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itolo + Immagine">
  <p:cSld name="Capitolo + Immagine">
    <p:bg>
      <p:bgPr>
        <a:solidFill>
          <a:schemeClr val="dk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>
            <p:ph idx="2" type="pic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/>
              </a:buClr>
              <a:buSzPts val="1875"/>
              <a:buFont typeface="Arial"/>
              <a:buNone/>
              <a:defRPr b="0" i="0" sz="1875" u="none" cap="none" strike="noStrik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521494" y="549275"/>
            <a:ext cx="3399607" cy="57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505050"/>
              </a:buClr>
              <a:buSzPts val="3000"/>
              <a:buNone/>
              <a:defRPr b="1" sz="3000">
                <a:solidFill>
                  <a:srgbClr val="505050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06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1572">
          <p15:clr>
            <a:srgbClr val="FBAE40"/>
          </p15:clr>
        </p15:guide>
        <p15:guide id="9" pos="438">
          <p15:clr>
            <a:srgbClr val="FBAE40"/>
          </p15:clr>
        </p15:guide>
        <p15:guide id="10" pos="4974">
          <p15:clr>
            <a:srgbClr val="FBAE40"/>
          </p15:clr>
        </p15:guide>
        <p15:guide id="11" pos="6108">
          <p15:clr>
            <a:srgbClr val="FBAE40"/>
          </p15:clr>
        </p15:guide>
        <p15:guide id="12" pos="72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apitolo + Immagine">
  <p:cSld name="1_Capitolo + Immagine">
    <p:bg>
      <p:bgPr>
        <a:solidFill>
          <a:schemeClr val="dk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" type="body"/>
          </p:nvPr>
        </p:nvSpPr>
        <p:spPr>
          <a:xfrm>
            <a:off x="521494" y="549275"/>
            <a:ext cx="3399607" cy="57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505050"/>
              </a:buClr>
              <a:buSzPts val="3000"/>
              <a:buNone/>
              <a:defRPr b="1" sz="3000">
                <a:solidFill>
                  <a:srgbClr val="505050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842506" y="549276"/>
            <a:ext cx="3780000" cy="5759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06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1572">
          <p15:clr>
            <a:srgbClr val="FBAE40"/>
          </p15:clr>
        </p15:guide>
        <p15:guide id="9" pos="438">
          <p15:clr>
            <a:srgbClr val="FBAE40"/>
          </p15:clr>
        </p15:guide>
        <p15:guide id="10" pos="4974">
          <p15:clr>
            <a:srgbClr val="FBAE40"/>
          </p15:clr>
        </p15:guide>
        <p15:guide id="11" pos="6108">
          <p15:clr>
            <a:srgbClr val="FBAE40"/>
          </p15:clr>
        </p15:guide>
        <p15:guide id="12" pos="72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tto chiave 01">
  <p:cSld name="Concetto chiave 01">
    <p:bg>
      <p:bgPr>
        <a:solidFill>
          <a:schemeClr val="dk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521494" y="549275"/>
            <a:ext cx="8101013" cy="5759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3000"/>
              <a:buFont typeface="Verdana"/>
              <a:buNone/>
              <a:defRPr b="1" sz="3000">
                <a:solidFill>
                  <a:srgbClr val="50505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06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1572">
          <p15:clr>
            <a:srgbClr val="FBAE40"/>
          </p15:clr>
        </p15:guide>
        <p15:guide id="9" pos="438">
          <p15:clr>
            <a:srgbClr val="FBAE40"/>
          </p15:clr>
        </p15:guide>
        <p15:guide id="10" pos="4974">
          <p15:clr>
            <a:srgbClr val="FBAE40"/>
          </p15:clr>
        </p15:guide>
        <p15:guide id="11" pos="6108">
          <p15:clr>
            <a:srgbClr val="FBAE40"/>
          </p15:clr>
        </p15:guide>
        <p15:guide id="12" pos="724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tto chiave 02">
  <p:cSld name="Concetto chiave 0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ctrTitle"/>
          </p:nvPr>
        </p:nvSpPr>
        <p:spPr>
          <a:xfrm>
            <a:off x="521494" y="549275"/>
            <a:ext cx="8101013" cy="5759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Verdana"/>
              <a:buNone/>
              <a:defRPr b="1" sz="3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06">
          <p15:clr>
            <a:srgbClr val="FBAE40"/>
          </p15:clr>
        </p15:guide>
        <p15:guide id="4" orient="horz" pos="1253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067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pos="1572">
          <p15:clr>
            <a:srgbClr val="FBAE40"/>
          </p15:clr>
        </p15:guide>
        <p15:guide id="9" pos="438">
          <p15:clr>
            <a:srgbClr val="FBAE40"/>
          </p15:clr>
        </p15:guide>
        <p15:guide id="10" pos="4974">
          <p15:clr>
            <a:srgbClr val="FBAE40"/>
          </p15:clr>
        </p15:guide>
        <p15:guide id="11" pos="6108">
          <p15:clr>
            <a:srgbClr val="FBAE40"/>
          </p15:clr>
        </p15:guide>
        <p15:guide id="12" pos="72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  <a:defRPr b="1" i="0" sz="3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22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7662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b="0" i="0" sz="187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00037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0" y="6020382"/>
            <a:ext cx="630831" cy="84110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2420" y="6499368"/>
            <a:ext cx="243913" cy="23831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7987250" y="6304547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521493" y="6308726"/>
            <a:ext cx="8022646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b="0" i="0" lang="it-IT" sz="75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Unità 4 – Programmare in assembly</a:t>
            </a:r>
            <a:endParaRPr b="0" i="0" sz="75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ctrTitle"/>
          </p:nvPr>
        </p:nvSpPr>
        <p:spPr>
          <a:xfrm>
            <a:off x="446088" y="1857375"/>
            <a:ext cx="8697912" cy="24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Arial"/>
              <a:buNone/>
            </a:pPr>
            <a:r>
              <a:rPr lang="it-IT" sz="49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Unità 4</a:t>
            </a:r>
            <a:br>
              <a:rPr lang="it-IT" sz="49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it-IT" sz="49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49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Programmare in assembly</a:t>
            </a:r>
            <a:br>
              <a:rPr lang="it-IT" sz="49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endParaRPr sz="49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it-IT"/>
              <a:t>Il ciclo for</a:t>
            </a:r>
            <a:endParaRPr/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8650" y="1597891"/>
            <a:ext cx="7886700" cy="457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Problema: dato un array di 5 numeri, calcolarne la somma e salvare il risultato in memoria centrale.</a:t>
            </a:r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838" y="2422911"/>
            <a:ext cx="5714323" cy="375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it-IT"/>
              <a:t>Le operazioni di I/O</a:t>
            </a:r>
            <a:endParaRPr/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628649" y="1985817"/>
            <a:ext cx="3065895" cy="4191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Problema: presi due caratteri (o due numeri) da tastiera, visualizzare il maggiore.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1107" y="1303771"/>
            <a:ext cx="4524243" cy="5167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it-IT">
                <a:latin typeface="Arial"/>
                <a:ea typeface="Arial"/>
                <a:cs typeface="Arial"/>
                <a:sym typeface="Arial"/>
              </a:rPr>
              <a:t>Le subroutine (1)</a:t>
            </a:r>
            <a:endParaRPr/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57200" y="1600200"/>
            <a:ext cx="8455025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>
                <a:latin typeface="Arial"/>
                <a:ea typeface="Arial"/>
                <a:cs typeface="Arial"/>
                <a:sym typeface="Arial"/>
              </a:rPr>
              <a:t>Anche con l’assembly si possono raggruppare le istruzioni, dare loro un nome (un indirizzo simbolico) e richiamarle ogni volta che servono.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>
                <a:latin typeface="Arial"/>
                <a:ea typeface="Arial"/>
                <a:cs typeface="Arial"/>
                <a:sym typeface="Arial"/>
              </a:rPr>
              <a:t>Per salvare l’indirizzo di ritorno da una </a:t>
            </a: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subroutine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 serve uno stack.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>
                <a:latin typeface="Arial"/>
                <a:ea typeface="Arial"/>
                <a:cs typeface="Arial"/>
                <a:sym typeface="Arial"/>
              </a:rPr>
              <a:t>Lo </a:t>
            </a: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stack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 è un’area della memoria in cui i dati sono letti/scritti in modalità </a:t>
            </a: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LIFO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 (L</a:t>
            </a:r>
            <a:r>
              <a:rPr i="1" lang="it-IT" sz="2000">
                <a:latin typeface="Arial"/>
                <a:ea typeface="Arial"/>
                <a:cs typeface="Arial"/>
                <a:sym typeface="Arial"/>
              </a:rPr>
              <a:t>ast-In-First-Out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>
                <a:latin typeface="Arial"/>
                <a:ea typeface="Arial"/>
                <a:cs typeface="Arial"/>
                <a:sym typeface="Arial"/>
              </a:rPr>
              <a:t>L’utilizzo più tipico consiste proprio nel salvarvi l’indirizzo di ritorno dalle subroutine (funzioni o precedure) chiamate dal </a:t>
            </a:r>
            <a:r>
              <a:rPr i="1" lang="it-IT" sz="2000">
                <a:latin typeface="Arial"/>
                <a:ea typeface="Arial"/>
                <a:cs typeface="Arial"/>
                <a:sym typeface="Arial"/>
              </a:rPr>
              <a:t>main program 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(o da altre subroutine).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it-IT">
                <a:latin typeface="Arial"/>
                <a:ea typeface="Arial"/>
                <a:cs typeface="Arial"/>
                <a:sym typeface="Arial"/>
              </a:rPr>
              <a:t>Le subroutine (2)</a:t>
            </a:r>
            <a:endParaRPr/>
          </a:p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628649" y="1985817"/>
            <a:ext cx="3065895" cy="4191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Problema: presi due caratteri (o due numeri) da tastiera, visualizzare il maggiore utilizzando una subroutine per il confronto.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770815"/>
            <a:ext cx="4867563" cy="5727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it-IT"/>
              <a:t>Le stringhe</a:t>
            </a:r>
            <a:endParaRPr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628649" y="1985817"/>
            <a:ext cx="3065895" cy="4191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Problema: Inserita una stringa da tastiera di massimo 9 caratteri che termina col dollaro, calcolarne la lunghezza esatta, dollaro escluso, utilizzando una subroutine.</a:t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4660" y="365126"/>
            <a:ext cx="5283849" cy="617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it-IT"/>
              <a:t>L’ambiente EMU8086 (1)</a:t>
            </a:r>
            <a:endParaRPr/>
          </a:p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Per lo sviluppo di codice in assembly si può usare l’ambiente EMU8086.</a:t>
            </a:r>
            <a:endParaRPr/>
          </a:p>
        </p:txBody>
      </p:sp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745" y="2563473"/>
            <a:ext cx="4176937" cy="37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it-IT"/>
              <a:t>L’ambiente EMU8086 (2)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57200" y="2225964"/>
            <a:ext cx="8455025" cy="38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programma assembly 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è costituito almeno da due parti distinte obbligatorie, salvate in due aree di memoria chiamati </a:t>
            </a: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segmenti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latin typeface="Arial"/>
                <a:ea typeface="Arial"/>
                <a:cs typeface="Arial"/>
                <a:sym typeface="Arial"/>
              </a:rPr>
              <a:t>la dichiarazione (ed eventuale inizializzazione) delle variabili nel </a:t>
            </a: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data segment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latin typeface="Arial"/>
                <a:ea typeface="Arial"/>
                <a:cs typeface="Arial"/>
                <a:sym typeface="Arial"/>
              </a:rPr>
              <a:t>le istruzioni dell’algoritmo nel </a:t>
            </a: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code segment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>
                <a:latin typeface="Arial"/>
                <a:ea typeface="Arial"/>
                <a:cs typeface="Arial"/>
                <a:sym typeface="Arial"/>
              </a:rPr>
              <a:t>La dichiarazione dei segmenti termina con la parola chiave </a:t>
            </a: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ends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it-IT">
                <a:latin typeface="Verdana"/>
                <a:ea typeface="Verdana"/>
                <a:cs typeface="Verdana"/>
                <a:sym typeface="Verdana"/>
              </a:rPr>
              <a:t>Variabili e strutture</a:t>
            </a:r>
            <a:endParaRPr/>
          </a:p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457200" y="2161309"/>
            <a:ext cx="8455025" cy="3934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>
                <a:latin typeface="Arial"/>
                <a:ea typeface="Arial"/>
                <a:cs typeface="Arial"/>
                <a:sym typeface="Arial"/>
              </a:rPr>
              <a:t>La programmazione assembly prevede 5 tipi fondamentali di </a:t>
            </a: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variabili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, definiti in base alle dimensioni e specificati da 5 direttive: DB = 1 byte; DW = 2 byte; DD = 4 byte; DQ = 8 byte; DT = 10 byte.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it-IT" sz="2000">
                <a:latin typeface="Arial"/>
                <a:ea typeface="Arial"/>
                <a:cs typeface="Arial"/>
                <a:sym typeface="Arial"/>
              </a:rPr>
              <a:t>Per scrivere un programma sono sufficienti 3 </a:t>
            </a: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strutture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sequenza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; 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selezione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 (if e if-else);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it-IT" sz="2000">
                <a:latin typeface="Arial"/>
                <a:ea typeface="Arial"/>
                <a:cs typeface="Arial"/>
                <a:sym typeface="Arial"/>
              </a:rPr>
              <a:t>ciclo</a:t>
            </a:r>
            <a:r>
              <a:rPr lang="it-IT" sz="2000">
                <a:latin typeface="Arial"/>
                <a:ea typeface="Arial"/>
                <a:cs typeface="Arial"/>
                <a:sym typeface="Arial"/>
              </a:rPr>
              <a:t> (while, do-while, for).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it-IT"/>
              <a:t>La sequenza (addizione)</a:t>
            </a:r>
            <a:endParaRPr/>
          </a:p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628649" y="1825625"/>
            <a:ext cx="29642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Problema: calcolare la somma di due numeri e scrivere il risultato in memoria centrale.</a:t>
            </a:r>
            <a:endParaRPr/>
          </a:p>
        </p:txBody>
      </p:sp>
      <p:pic>
        <p:nvPicPr>
          <p:cNvPr id="111" name="Google Shape;1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2944" y="1890671"/>
            <a:ext cx="5074070" cy="422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it-IT"/>
              <a:t>La selezione if</a:t>
            </a:r>
            <a:endParaRPr/>
          </a:p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628650" y="1825625"/>
            <a:ext cx="29642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Problema: calcolare la somma di due numeri e scrivere il risultato in memoria centrale se sono diversi, altrimenti, se sono uguali, il risultato in memoria deve restare a 0 come da inizializzazione.</a:t>
            </a:r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2945" y="1900743"/>
            <a:ext cx="5357414" cy="420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it-IT"/>
              <a:t>La selezione if-else</a:t>
            </a:r>
            <a:endParaRPr/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628650" y="1825625"/>
            <a:ext cx="29642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Problema: dati due numeri, se il primo è maggiore o uguale al secondo sottrarli (il primo meno il secondo), altrimenti addizionarli. Scrivere poi il risultato in memoria centrale.</a:t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4503" y="1874621"/>
            <a:ext cx="5202658" cy="425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it-IT"/>
              <a:t>Il ciclo while</a:t>
            </a:r>
            <a:endParaRPr/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628650" y="1825625"/>
            <a:ext cx="29642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Problema: dati due numeri maggiori o uguali a 1, moltiplicarli attraverso somme successive e salvare il risultato in memoria centrale.</a:t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8435" y="1387679"/>
            <a:ext cx="5033819" cy="4789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erdana"/>
              <a:buNone/>
            </a:pPr>
            <a:r>
              <a:rPr lang="it-IT"/>
              <a:t>Il ciclo do-while</a:t>
            </a:r>
            <a:endParaRPr/>
          </a:p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628650" y="1825625"/>
            <a:ext cx="296429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Problema: dati due numeri maggiori o uguali a 1, moltiplicarli attraverso somme successive e salvare il risultato in memoria centrale.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2945" y="1690689"/>
            <a:ext cx="5391386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1">
  <a:themeElements>
    <a:clrScheme name="Antracite Mondadori HubScuola">
      <a:dk1>
        <a:srgbClr val="000000"/>
      </a:dk1>
      <a:lt1>
        <a:srgbClr val="FFFFFF"/>
      </a:lt1>
      <a:dk2>
        <a:srgbClr val="A0A0A0"/>
      </a:dk2>
      <a:lt2>
        <a:srgbClr val="FFFFFF"/>
      </a:lt2>
      <a:accent1>
        <a:srgbClr val="3C3C3C"/>
      </a:accent1>
      <a:accent2>
        <a:srgbClr val="45CCCB"/>
      </a:accent2>
      <a:accent3>
        <a:srgbClr val="FE4F72"/>
      </a:accent3>
      <a:accent4>
        <a:srgbClr val="FDC326"/>
      </a:accent4>
      <a:accent5>
        <a:srgbClr val="78BA4B"/>
      </a:accent5>
      <a:accent6>
        <a:srgbClr val="FEFFFE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